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Libre Baskerville" panose="02000000000000000000" pitchFamily="2" charset="0"/>
      <p:regular r:id="rId12"/>
    </p:embeddedFont>
    <p:embeddedFont>
      <p:font typeface="Libre Baskerville Bold" panose="02000000000000000000" pitchFamily="2" charset="0"/>
      <p:regular r:id="rId13"/>
      <p:bold r:id="rId14"/>
    </p:embeddedFont>
    <p:embeddedFont>
      <p:font typeface="Yeseva One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29" autoAdjust="0"/>
    <p:restoredTop sz="94581" autoAdjust="0"/>
  </p:normalViewPr>
  <p:slideViewPr>
    <p:cSldViewPr>
      <p:cViewPr varScale="1">
        <p:scale>
          <a:sx n="85" d="100"/>
          <a:sy n="85" d="100"/>
        </p:scale>
        <p:origin x="143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7.svg"/><Relationship Id="rId7" Type="http://schemas.openxmlformats.org/officeDocument/2006/relationships/image" Target="../media/image4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svg"/><Relationship Id="rId7" Type="http://schemas.openxmlformats.org/officeDocument/2006/relationships/image" Target="../media/image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svg"/><Relationship Id="rId7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Organic Line Element"/>
          <p:cNvSpPr/>
          <p:nvPr/>
        </p:nvSpPr>
        <p:spPr>
          <a:xfrm rot="-1266137">
            <a:off x="-1277219" y="5897732"/>
            <a:ext cx="5210769" cy="6721137"/>
          </a:xfrm>
          <a:custGeom>
            <a:avLst/>
            <a:gdLst/>
            <a:ahLst/>
            <a:cxnLst/>
            <a:rect l="l" t="t" r="r" b="b"/>
            <a:pathLst>
              <a:path w="5210769" h="6721137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" name="Freeform 3" descr="Curve Line"/>
          <p:cNvSpPr/>
          <p:nvPr/>
        </p:nvSpPr>
        <p:spPr>
          <a:xfrm rot="-5569636">
            <a:off x="779619" y="-2269556"/>
            <a:ext cx="4096053" cy="7060062"/>
          </a:xfrm>
          <a:custGeom>
            <a:avLst/>
            <a:gdLst/>
            <a:ahLst/>
            <a:cxnLst/>
            <a:rect l="l" t="t" r="r" b="b"/>
            <a:pathLst>
              <a:path w="4096053" h="7060062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7698707" cy="10287000"/>
            <a:chOff x="0" y="0"/>
            <a:chExt cx="812800" cy="108606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1086062"/>
            </a:xfrm>
            <a:custGeom>
              <a:avLst/>
              <a:gdLst/>
              <a:ahLst/>
              <a:cxnLst/>
              <a:rect l="l" t="t" r="r" b="b"/>
              <a:pathLst>
                <a:path w="812800" h="1086062">
                  <a:moveTo>
                    <a:pt x="0" y="0"/>
                  </a:moveTo>
                  <a:lnTo>
                    <a:pt x="812800" y="0"/>
                  </a:lnTo>
                  <a:lnTo>
                    <a:pt x="812800" y="1086062"/>
                  </a:lnTo>
                  <a:lnTo>
                    <a:pt x="0" y="1086062"/>
                  </a:lnTo>
                  <a:close/>
                </a:path>
              </a:pathLst>
            </a:custGeom>
            <a:blipFill>
              <a:blip r:embed="rId6"/>
              <a:stretch>
                <a:fillRect l="-68773" r="-68773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1501188"/>
            <a:ext cx="7953971" cy="7284623"/>
            <a:chOff x="0" y="0"/>
            <a:chExt cx="10605294" cy="9712831"/>
          </a:xfrm>
        </p:grpSpPr>
        <p:sp>
          <p:nvSpPr>
            <p:cNvPr id="7" name="AutoShape 7"/>
            <p:cNvSpPr/>
            <p:nvPr/>
          </p:nvSpPr>
          <p:spPr>
            <a:xfrm>
              <a:off x="0" y="7004963"/>
              <a:ext cx="10605294" cy="12700"/>
            </a:xfrm>
            <a:prstGeom prst="rect">
              <a:avLst/>
            </a:prstGeom>
            <a:solidFill>
              <a:srgbClr val="071834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10605294" cy="60956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195"/>
                </a:lnSpc>
              </a:pPr>
              <a:r>
                <a:rPr lang="en-US" sz="6541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CSYE7200 Project​</a:t>
              </a:r>
            </a:p>
            <a:p>
              <a:pPr marL="0" lvl="0" indent="0" algn="l">
                <a:lnSpc>
                  <a:spcPts val="7195"/>
                </a:lnSpc>
              </a:pPr>
              <a:r>
                <a:rPr lang="en-US" sz="6541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Real-Time Social Media Keywords Sentiment Analysis System​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019058"/>
              <a:ext cx="10605294" cy="504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76"/>
                </a:lnSpc>
              </a:pPr>
              <a:r>
                <a:rPr lang="en-US" sz="234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Burning Crusade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9207892"/>
              <a:ext cx="10605294" cy="504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76"/>
                </a:lnSpc>
                <a:spcBef>
                  <a:spcPct val="0"/>
                </a:spcBef>
              </a:pPr>
              <a:r>
                <a:rPr lang="en-US" sz="2340" u="none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Team member: Weifan Guo, Xuanli Liu, Zijie Zhou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Organic Line Element"/>
          <p:cNvSpPr/>
          <p:nvPr/>
        </p:nvSpPr>
        <p:spPr>
          <a:xfrm rot="-1266137">
            <a:off x="-1277219" y="5897732"/>
            <a:ext cx="5210769" cy="6721137"/>
          </a:xfrm>
          <a:custGeom>
            <a:avLst/>
            <a:gdLst/>
            <a:ahLst/>
            <a:cxnLst/>
            <a:rect l="l" t="t" r="r" b="b"/>
            <a:pathLst>
              <a:path w="5210769" h="6721137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" name="Freeform 3" descr="Curve Line"/>
          <p:cNvSpPr/>
          <p:nvPr/>
        </p:nvSpPr>
        <p:spPr>
          <a:xfrm rot="-5569636">
            <a:off x="779619" y="-2269556"/>
            <a:ext cx="4096053" cy="7060062"/>
          </a:xfrm>
          <a:custGeom>
            <a:avLst/>
            <a:gdLst/>
            <a:ahLst/>
            <a:cxnLst/>
            <a:rect l="l" t="t" r="r" b="b"/>
            <a:pathLst>
              <a:path w="4096053" h="7060062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4" name="Group 4"/>
          <p:cNvGrpSpPr/>
          <p:nvPr/>
        </p:nvGrpSpPr>
        <p:grpSpPr>
          <a:xfrm rot="5400000">
            <a:off x="-638078" y="4448905"/>
            <a:ext cx="4722745" cy="1389189"/>
            <a:chOff x="0" y="0"/>
            <a:chExt cx="6296994" cy="1852253"/>
          </a:xfrm>
        </p:grpSpPr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 rot="-10800000">
              <a:off x="0" y="0"/>
              <a:ext cx="1848345" cy="1848345"/>
              <a:chOff x="0" y="0"/>
              <a:chExt cx="2653030" cy="265303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653030" cy="2654300"/>
              </a:xfrm>
              <a:custGeom>
                <a:avLst/>
                <a:gdLst/>
                <a:ahLst/>
                <a:cxnLst/>
                <a:rect l="l" t="t" r="r" b="b"/>
                <a:pathLst>
                  <a:path w="2653030" h="2654300">
                    <a:moveTo>
                      <a:pt x="0" y="1535430"/>
                    </a:moveTo>
                    <a:lnTo>
                      <a:pt x="0" y="1463040"/>
                    </a:lnTo>
                    <a:lnTo>
                      <a:pt x="1463040" y="0"/>
                    </a:lnTo>
                    <a:lnTo>
                      <a:pt x="1535430" y="0"/>
                    </a:lnTo>
                    <a:lnTo>
                      <a:pt x="0" y="1535430"/>
                    </a:lnTo>
                    <a:close/>
                    <a:moveTo>
                      <a:pt x="1681480" y="0"/>
                    </a:moveTo>
                    <a:lnTo>
                      <a:pt x="1609090" y="0"/>
                    </a:lnTo>
                    <a:lnTo>
                      <a:pt x="0" y="1607820"/>
                    </a:lnTo>
                    <a:lnTo>
                      <a:pt x="0" y="1680210"/>
                    </a:lnTo>
                    <a:lnTo>
                      <a:pt x="1681480" y="0"/>
                    </a:lnTo>
                    <a:close/>
                    <a:moveTo>
                      <a:pt x="1390650" y="0"/>
                    </a:moveTo>
                    <a:lnTo>
                      <a:pt x="1318260" y="0"/>
                    </a:lnTo>
                    <a:lnTo>
                      <a:pt x="0" y="1318260"/>
                    </a:lnTo>
                    <a:lnTo>
                      <a:pt x="0" y="1390650"/>
                    </a:lnTo>
                    <a:lnTo>
                      <a:pt x="1390650" y="0"/>
                    </a:lnTo>
                    <a:close/>
                    <a:moveTo>
                      <a:pt x="1245870" y="0"/>
                    </a:moveTo>
                    <a:lnTo>
                      <a:pt x="1173480" y="0"/>
                    </a:lnTo>
                    <a:lnTo>
                      <a:pt x="0" y="1173480"/>
                    </a:lnTo>
                    <a:lnTo>
                      <a:pt x="0" y="1245870"/>
                    </a:lnTo>
                    <a:lnTo>
                      <a:pt x="1245870" y="0"/>
                    </a:lnTo>
                    <a:close/>
                    <a:moveTo>
                      <a:pt x="1826260" y="0"/>
                    </a:moveTo>
                    <a:lnTo>
                      <a:pt x="1753870" y="0"/>
                    </a:lnTo>
                    <a:lnTo>
                      <a:pt x="0" y="1753870"/>
                    </a:lnTo>
                    <a:lnTo>
                      <a:pt x="0" y="1826260"/>
                    </a:lnTo>
                    <a:lnTo>
                      <a:pt x="1826260" y="0"/>
                    </a:lnTo>
                    <a:close/>
                    <a:moveTo>
                      <a:pt x="2260600" y="0"/>
                    </a:moveTo>
                    <a:lnTo>
                      <a:pt x="2188210" y="0"/>
                    </a:lnTo>
                    <a:lnTo>
                      <a:pt x="0" y="2188210"/>
                    </a:lnTo>
                    <a:lnTo>
                      <a:pt x="0" y="2260600"/>
                    </a:lnTo>
                    <a:lnTo>
                      <a:pt x="2260600" y="0"/>
                    </a:lnTo>
                    <a:close/>
                    <a:moveTo>
                      <a:pt x="2551430" y="0"/>
                    </a:moveTo>
                    <a:lnTo>
                      <a:pt x="2479040" y="0"/>
                    </a:lnTo>
                    <a:lnTo>
                      <a:pt x="0" y="2479040"/>
                    </a:lnTo>
                    <a:lnTo>
                      <a:pt x="0" y="2551430"/>
                    </a:lnTo>
                    <a:lnTo>
                      <a:pt x="2551430" y="0"/>
                    </a:lnTo>
                    <a:close/>
                    <a:moveTo>
                      <a:pt x="2405380" y="0"/>
                    </a:moveTo>
                    <a:lnTo>
                      <a:pt x="2332990" y="0"/>
                    </a:lnTo>
                    <a:lnTo>
                      <a:pt x="0" y="2332990"/>
                    </a:lnTo>
                    <a:lnTo>
                      <a:pt x="0" y="2405380"/>
                    </a:lnTo>
                    <a:lnTo>
                      <a:pt x="2405380" y="0"/>
                    </a:lnTo>
                    <a:close/>
                    <a:moveTo>
                      <a:pt x="2115820" y="0"/>
                    </a:moveTo>
                    <a:lnTo>
                      <a:pt x="2043430" y="0"/>
                    </a:lnTo>
                    <a:lnTo>
                      <a:pt x="0" y="2043430"/>
                    </a:lnTo>
                    <a:lnTo>
                      <a:pt x="0" y="2115820"/>
                    </a:lnTo>
                    <a:lnTo>
                      <a:pt x="2115820" y="0"/>
                    </a:lnTo>
                    <a:close/>
                    <a:moveTo>
                      <a:pt x="375920" y="0"/>
                    </a:moveTo>
                    <a:lnTo>
                      <a:pt x="303530" y="0"/>
                    </a:lnTo>
                    <a:lnTo>
                      <a:pt x="0" y="303530"/>
                    </a:lnTo>
                    <a:lnTo>
                      <a:pt x="0" y="375920"/>
                    </a:lnTo>
                    <a:lnTo>
                      <a:pt x="375920" y="0"/>
                    </a:lnTo>
                    <a:close/>
                    <a:moveTo>
                      <a:pt x="1101090" y="0"/>
                    </a:moveTo>
                    <a:lnTo>
                      <a:pt x="1028700" y="0"/>
                    </a:lnTo>
                    <a:lnTo>
                      <a:pt x="0" y="1028700"/>
                    </a:lnTo>
                    <a:lnTo>
                      <a:pt x="0" y="1101090"/>
                    </a:lnTo>
                    <a:lnTo>
                      <a:pt x="1101090" y="0"/>
                    </a:lnTo>
                    <a:close/>
                    <a:moveTo>
                      <a:pt x="2653030" y="0"/>
                    </a:moveTo>
                    <a:lnTo>
                      <a:pt x="2623820" y="0"/>
                    </a:lnTo>
                    <a:lnTo>
                      <a:pt x="0" y="2623820"/>
                    </a:lnTo>
                    <a:lnTo>
                      <a:pt x="0" y="2653030"/>
                    </a:lnTo>
                    <a:lnTo>
                      <a:pt x="43180" y="2653030"/>
                    </a:lnTo>
                    <a:lnTo>
                      <a:pt x="2653030" y="43180"/>
                    </a:lnTo>
                    <a:lnTo>
                      <a:pt x="2653030" y="0"/>
                    </a:lnTo>
                    <a:close/>
                    <a:moveTo>
                      <a:pt x="520700" y="0"/>
                    </a:moveTo>
                    <a:lnTo>
                      <a:pt x="448310" y="0"/>
                    </a:lnTo>
                    <a:lnTo>
                      <a:pt x="0" y="448310"/>
                    </a:lnTo>
                    <a:lnTo>
                      <a:pt x="0" y="520700"/>
                    </a:lnTo>
                    <a:lnTo>
                      <a:pt x="520700" y="0"/>
                    </a:lnTo>
                    <a:close/>
                    <a:moveTo>
                      <a:pt x="85090" y="0"/>
                    </a:moveTo>
                    <a:lnTo>
                      <a:pt x="12700" y="0"/>
                    </a:lnTo>
                    <a:lnTo>
                      <a:pt x="0" y="12700"/>
                    </a:lnTo>
                    <a:lnTo>
                      <a:pt x="0" y="85090"/>
                    </a:lnTo>
                    <a:lnTo>
                      <a:pt x="85090" y="0"/>
                    </a:lnTo>
                    <a:close/>
                    <a:moveTo>
                      <a:pt x="231140" y="0"/>
                    </a:moveTo>
                    <a:lnTo>
                      <a:pt x="158750" y="0"/>
                    </a:lnTo>
                    <a:lnTo>
                      <a:pt x="0" y="157480"/>
                    </a:lnTo>
                    <a:lnTo>
                      <a:pt x="0" y="229870"/>
                    </a:lnTo>
                    <a:lnTo>
                      <a:pt x="231140" y="0"/>
                    </a:lnTo>
                    <a:close/>
                    <a:moveTo>
                      <a:pt x="0" y="956310"/>
                    </a:moveTo>
                    <a:lnTo>
                      <a:pt x="956310" y="0"/>
                    </a:lnTo>
                    <a:lnTo>
                      <a:pt x="883920" y="0"/>
                    </a:lnTo>
                    <a:lnTo>
                      <a:pt x="0" y="882650"/>
                    </a:lnTo>
                    <a:lnTo>
                      <a:pt x="0" y="956310"/>
                    </a:lnTo>
                    <a:close/>
                    <a:moveTo>
                      <a:pt x="665480" y="0"/>
                    </a:moveTo>
                    <a:lnTo>
                      <a:pt x="593090" y="0"/>
                    </a:lnTo>
                    <a:lnTo>
                      <a:pt x="0" y="593090"/>
                    </a:lnTo>
                    <a:lnTo>
                      <a:pt x="0" y="665480"/>
                    </a:lnTo>
                    <a:lnTo>
                      <a:pt x="665480" y="0"/>
                    </a:lnTo>
                    <a:close/>
                    <a:moveTo>
                      <a:pt x="810260" y="0"/>
                    </a:moveTo>
                    <a:lnTo>
                      <a:pt x="737870" y="0"/>
                    </a:lnTo>
                    <a:lnTo>
                      <a:pt x="0" y="737870"/>
                    </a:lnTo>
                    <a:lnTo>
                      <a:pt x="0" y="810260"/>
                    </a:lnTo>
                    <a:lnTo>
                      <a:pt x="810260" y="0"/>
                    </a:lnTo>
                    <a:close/>
                    <a:moveTo>
                      <a:pt x="1971040" y="0"/>
                    </a:moveTo>
                    <a:lnTo>
                      <a:pt x="1898650" y="0"/>
                    </a:lnTo>
                    <a:lnTo>
                      <a:pt x="0" y="1898650"/>
                    </a:lnTo>
                    <a:lnTo>
                      <a:pt x="0" y="1971040"/>
                    </a:lnTo>
                    <a:lnTo>
                      <a:pt x="1971040" y="0"/>
                    </a:lnTo>
                    <a:close/>
                    <a:moveTo>
                      <a:pt x="2653030" y="1783080"/>
                    </a:moveTo>
                    <a:lnTo>
                      <a:pt x="2653030" y="1710690"/>
                    </a:lnTo>
                    <a:lnTo>
                      <a:pt x="1710690" y="2653030"/>
                    </a:lnTo>
                    <a:lnTo>
                      <a:pt x="1783080" y="2653030"/>
                    </a:lnTo>
                    <a:lnTo>
                      <a:pt x="2653030" y="1783080"/>
                    </a:lnTo>
                    <a:close/>
                    <a:moveTo>
                      <a:pt x="2653030" y="1927860"/>
                    </a:moveTo>
                    <a:lnTo>
                      <a:pt x="2653030" y="1855470"/>
                    </a:lnTo>
                    <a:lnTo>
                      <a:pt x="1855470" y="2653030"/>
                    </a:lnTo>
                    <a:lnTo>
                      <a:pt x="1927860" y="2653030"/>
                    </a:lnTo>
                    <a:lnTo>
                      <a:pt x="2653030" y="1927860"/>
                    </a:lnTo>
                    <a:close/>
                    <a:moveTo>
                      <a:pt x="2653030" y="2072640"/>
                    </a:moveTo>
                    <a:lnTo>
                      <a:pt x="2653030" y="2000250"/>
                    </a:lnTo>
                    <a:lnTo>
                      <a:pt x="2000250" y="2653030"/>
                    </a:lnTo>
                    <a:lnTo>
                      <a:pt x="2072640" y="2653030"/>
                    </a:lnTo>
                    <a:lnTo>
                      <a:pt x="2653030" y="2072640"/>
                    </a:lnTo>
                    <a:close/>
                    <a:moveTo>
                      <a:pt x="2653030" y="1638300"/>
                    </a:moveTo>
                    <a:lnTo>
                      <a:pt x="2653030" y="1565910"/>
                    </a:lnTo>
                    <a:lnTo>
                      <a:pt x="1564640" y="2654300"/>
                    </a:lnTo>
                    <a:lnTo>
                      <a:pt x="1637030" y="2654300"/>
                    </a:lnTo>
                    <a:lnTo>
                      <a:pt x="2653030" y="1638300"/>
                    </a:lnTo>
                    <a:close/>
                    <a:moveTo>
                      <a:pt x="2217420" y="2653030"/>
                    </a:moveTo>
                    <a:lnTo>
                      <a:pt x="2653030" y="2217420"/>
                    </a:lnTo>
                    <a:lnTo>
                      <a:pt x="2653030" y="2145030"/>
                    </a:lnTo>
                    <a:lnTo>
                      <a:pt x="2145030" y="2653030"/>
                    </a:lnTo>
                    <a:lnTo>
                      <a:pt x="2217420" y="2653030"/>
                    </a:lnTo>
                    <a:close/>
                    <a:moveTo>
                      <a:pt x="2653030" y="2580640"/>
                    </a:moveTo>
                    <a:lnTo>
                      <a:pt x="2580640" y="2653030"/>
                    </a:lnTo>
                    <a:lnTo>
                      <a:pt x="2653030" y="2653030"/>
                    </a:lnTo>
                    <a:lnTo>
                      <a:pt x="2653030" y="2580640"/>
                    </a:lnTo>
                    <a:close/>
                    <a:moveTo>
                      <a:pt x="2653030" y="2508250"/>
                    </a:moveTo>
                    <a:lnTo>
                      <a:pt x="2653030" y="2435860"/>
                    </a:lnTo>
                    <a:lnTo>
                      <a:pt x="2435860" y="2653030"/>
                    </a:lnTo>
                    <a:lnTo>
                      <a:pt x="2508250" y="2653030"/>
                    </a:lnTo>
                    <a:lnTo>
                      <a:pt x="2653030" y="2508250"/>
                    </a:lnTo>
                    <a:close/>
                    <a:moveTo>
                      <a:pt x="2653030" y="2363470"/>
                    </a:moveTo>
                    <a:lnTo>
                      <a:pt x="2653030" y="2291080"/>
                    </a:lnTo>
                    <a:lnTo>
                      <a:pt x="2291080" y="2653030"/>
                    </a:lnTo>
                    <a:lnTo>
                      <a:pt x="2363470" y="2653030"/>
                    </a:lnTo>
                    <a:lnTo>
                      <a:pt x="2653030" y="2363470"/>
                    </a:lnTo>
                    <a:close/>
                    <a:moveTo>
                      <a:pt x="2653030" y="1492250"/>
                    </a:moveTo>
                    <a:lnTo>
                      <a:pt x="2653030" y="1419860"/>
                    </a:lnTo>
                    <a:lnTo>
                      <a:pt x="1419860" y="2653030"/>
                    </a:lnTo>
                    <a:lnTo>
                      <a:pt x="1492250" y="2653030"/>
                    </a:lnTo>
                    <a:lnTo>
                      <a:pt x="2653030" y="1492250"/>
                    </a:lnTo>
                    <a:close/>
                    <a:moveTo>
                      <a:pt x="2653030" y="187960"/>
                    </a:moveTo>
                    <a:lnTo>
                      <a:pt x="2653030" y="115570"/>
                    </a:lnTo>
                    <a:lnTo>
                      <a:pt x="115570" y="2653030"/>
                    </a:lnTo>
                    <a:lnTo>
                      <a:pt x="187960" y="2653030"/>
                    </a:lnTo>
                    <a:lnTo>
                      <a:pt x="2653030" y="187960"/>
                    </a:lnTo>
                    <a:close/>
                    <a:moveTo>
                      <a:pt x="2653030" y="622300"/>
                    </a:moveTo>
                    <a:lnTo>
                      <a:pt x="2653030" y="549910"/>
                    </a:lnTo>
                    <a:lnTo>
                      <a:pt x="549910" y="2653030"/>
                    </a:lnTo>
                    <a:lnTo>
                      <a:pt x="622300" y="2653030"/>
                    </a:lnTo>
                    <a:lnTo>
                      <a:pt x="2653030" y="622300"/>
                    </a:lnTo>
                    <a:close/>
                    <a:moveTo>
                      <a:pt x="2653030" y="477520"/>
                    </a:moveTo>
                    <a:lnTo>
                      <a:pt x="2653030" y="405130"/>
                    </a:lnTo>
                    <a:lnTo>
                      <a:pt x="405130" y="2653030"/>
                    </a:lnTo>
                    <a:lnTo>
                      <a:pt x="477520" y="2653030"/>
                    </a:lnTo>
                    <a:lnTo>
                      <a:pt x="2653030" y="477520"/>
                    </a:lnTo>
                    <a:close/>
                    <a:moveTo>
                      <a:pt x="2653030" y="1347470"/>
                    </a:moveTo>
                    <a:lnTo>
                      <a:pt x="2653030" y="1275080"/>
                    </a:lnTo>
                    <a:lnTo>
                      <a:pt x="1275080" y="2653030"/>
                    </a:lnTo>
                    <a:lnTo>
                      <a:pt x="1347470" y="2653030"/>
                    </a:lnTo>
                    <a:lnTo>
                      <a:pt x="2653030" y="1347470"/>
                    </a:lnTo>
                    <a:close/>
                    <a:moveTo>
                      <a:pt x="2653030" y="767080"/>
                    </a:moveTo>
                    <a:lnTo>
                      <a:pt x="2653030" y="694690"/>
                    </a:lnTo>
                    <a:lnTo>
                      <a:pt x="694690" y="2653030"/>
                    </a:lnTo>
                    <a:lnTo>
                      <a:pt x="767080" y="2653030"/>
                    </a:lnTo>
                    <a:lnTo>
                      <a:pt x="2653030" y="767080"/>
                    </a:lnTo>
                    <a:close/>
                    <a:moveTo>
                      <a:pt x="2653030" y="332740"/>
                    </a:moveTo>
                    <a:lnTo>
                      <a:pt x="2653030" y="260350"/>
                    </a:lnTo>
                    <a:lnTo>
                      <a:pt x="260350" y="2653030"/>
                    </a:lnTo>
                    <a:lnTo>
                      <a:pt x="332740" y="2653030"/>
                    </a:lnTo>
                    <a:lnTo>
                      <a:pt x="2653030" y="332740"/>
                    </a:lnTo>
                    <a:close/>
                    <a:moveTo>
                      <a:pt x="2653030" y="1202690"/>
                    </a:moveTo>
                    <a:lnTo>
                      <a:pt x="2653030" y="1130300"/>
                    </a:lnTo>
                    <a:lnTo>
                      <a:pt x="1130300" y="2653030"/>
                    </a:lnTo>
                    <a:lnTo>
                      <a:pt x="1202690" y="2653030"/>
                    </a:lnTo>
                    <a:lnTo>
                      <a:pt x="2653030" y="1202690"/>
                    </a:lnTo>
                    <a:close/>
                    <a:moveTo>
                      <a:pt x="2653030" y="913130"/>
                    </a:moveTo>
                    <a:lnTo>
                      <a:pt x="2653030" y="840740"/>
                    </a:lnTo>
                    <a:lnTo>
                      <a:pt x="840740" y="2653030"/>
                    </a:lnTo>
                    <a:lnTo>
                      <a:pt x="913130" y="2653030"/>
                    </a:lnTo>
                    <a:lnTo>
                      <a:pt x="2653030" y="913130"/>
                    </a:lnTo>
                    <a:close/>
                    <a:moveTo>
                      <a:pt x="2653030" y="1057910"/>
                    </a:moveTo>
                    <a:lnTo>
                      <a:pt x="2653030" y="985520"/>
                    </a:lnTo>
                    <a:lnTo>
                      <a:pt x="985520" y="2653030"/>
                    </a:lnTo>
                    <a:lnTo>
                      <a:pt x="1057910" y="2653030"/>
                    </a:lnTo>
                    <a:lnTo>
                      <a:pt x="2653030" y="1057910"/>
                    </a:lnTo>
                    <a:close/>
                  </a:path>
                </a:pathLst>
              </a:custGeom>
              <a:solidFill>
                <a:srgbClr val="9B979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7" name="AutoShape 7"/>
            <p:cNvSpPr/>
            <p:nvPr/>
          </p:nvSpPr>
          <p:spPr>
            <a:xfrm rot="-10800000">
              <a:off x="4448649" y="7814"/>
              <a:ext cx="1848345" cy="1840531"/>
            </a:xfrm>
            <a:prstGeom prst="rect">
              <a:avLst/>
            </a:prstGeom>
            <a:solidFill>
              <a:srgbClr val="9B9794"/>
            </a:solidFill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 rot="-10800000">
              <a:off x="2224324" y="3907"/>
              <a:ext cx="1848345" cy="1848345"/>
              <a:chOff x="0" y="0"/>
              <a:chExt cx="1708150" cy="170815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9B9794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10" name="Group 10"/>
          <p:cNvGrpSpPr/>
          <p:nvPr/>
        </p:nvGrpSpPr>
        <p:grpSpPr>
          <a:xfrm>
            <a:off x="3512702" y="3072141"/>
            <a:ext cx="13557206" cy="4142718"/>
            <a:chOff x="0" y="0"/>
            <a:chExt cx="18076275" cy="552362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95250"/>
              <a:ext cx="18076275" cy="35869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783"/>
                </a:lnSpc>
              </a:pPr>
              <a:r>
                <a:rPr lang="en-US" sz="8294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Thank</a:t>
              </a:r>
            </a:p>
            <a:p>
              <a:pPr marL="0" lvl="0" indent="0" algn="l">
                <a:lnSpc>
                  <a:spcPts val="10783"/>
                </a:lnSpc>
              </a:pPr>
              <a:r>
                <a:rPr lang="en-US" sz="8294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You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891164"/>
              <a:ext cx="18076275" cy="6324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99"/>
                </a:lnSpc>
              </a:pPr>
              <a:r>
                <a:rPr lang="en-US" sz="2799" u="none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Presented by Zijie Zhou</a:t>
              </a:r>
            </a:p>
          </p:txBody>
        </p:sp>
        <p:sp>
          <p:nvSpPr>
            <p:cNvPr id="13" name="AutoShape 13"/>
            <p:cNvSpPr/>
            <p:nvPr/>
          </p:nvSpPr>
          <p:spPr>
            <a:xfrm>
              <a:off x="0" y="3982074"/>
              <a:ext cx="1324627" cy="223120"/>
            </a:xfrm>
            <a:prstGeom prst="rect">
              <a:avLst/>
            </a:prstGeom>
            <a:solidFill>
              <a:srgbClr val="9B9794"/>
            </a:solidFill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Organic Line Element"/>
          <p:cNvSpPr/>
          <p:nvPr/>
        </p:nvSpPr>
        <p:spPr>
          <a:xfrm>
            <a:off x="15252421" y="-1597025"/>
            <a:ext cx="6626483" cy="5715000"/>
          </a:xfrm>
          <a:custGeom>
            <a:avLst/>
            <a:gdLst/>
            <a:ahLst/>
            <a:cxnLst/>
            <a:rect l="l" t="t" r="r" b="b"/>
            <a:pathLst>
              <a:path w="6626483" h="5715000">
                <a:moveTo>
                  <a:pt x="0" y="0"/>
                </a:moveTo>
                <a:lnTo>
                  <a:pt x="6626484" y="0"/>
                </a:lnTo>
                <a:lnTo>
                  <a:pt x="6626484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" name="Freeform 3" descr="Organic Line Element"/>
          <p:cNvSpPr/>
          <p:nvPr/>
        </p:nvSpPr>
        <p:spPr>
          <a:xfrm rot="-1266137">
            <a:off x="-1277219" y="5897732"/>
            <a:ext cx="5210769" cy="6721137"/>
          </a:xfrm>
          <a:custGeom>
            <a:avLst/>
            <a:gdLst/>
            <a:ahLst/>
            <a:cxnLst/>
            <a:rect l="l" t="t" r="r" b="b"/>
            <a:pathLst>
              <a:path w="5210769" h="6721137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4" name="Freeform 4" descr="Curve Line"/>
          <p:cNvSpPr/>
          <p:nvPr/>
        </p:nvSpPr>
        <p:spPr>
          <a:xfrm rot="-5569636">
            <a:off x="779619" y="-2269556"/>
            <a:ext cx="4096053" cy="7060062"/>
          </a:xfrm>
          <a:custGeom>
            <a:avLst/>
            <a:gdLst/>
            <a:ahLst/>
            <a:cxnLst/>
            <a:rect l="l" t="t" r="r" b="b"/>
            <a:pathLst>
              <a:path w="4096053" h="7060062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5" name="Freeform 5"/>
          <p:cNvSpPr/>
          <p:nvPr/>
        </p:nvSpPr>
        <p:spPr>
          <a:xfrm>
            <a:off x="10019297" y="2580019"/>
            <a:ext cx="1064217" cy="1064217"/>
          </a:xfrm>
          <a:custGeom>
            <a:avLst/>
            <a:gdLst/>
            <a:ahLst/>
            <a:cxnLst/>
            <a:rect l="l" t="t" r="r" b="b"/>
            <a:pathLst>
              <a:path w="1064217" h="1064217">
                <a:moveTo>
                  <a:pt x="0" y="0"/>
                </a:moveTo>
                <a:lnTo>
                  <a:pt x="1064217" y="0"/>
                </a:lnTo>
                <a:lnTo>
                  <a:pt x="1064217" y="1064217"/>
                </a:lnTo>
                <a:lnTo>
                  <a:pt x="0" y="106421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6" name="Freeform 6"/>
          <p:cNvSpPr/>
          <p:nvPr/>
        </p:nvSpPr>
        <p:spPr>
          <a:xfrm>
            <a:off x="10019297" y="4365875"/>
            <a:ext cx="1064217" cy="1064217"/>
          </a:xfrm>
          <a:custGeom>
            <a:avLst/>
            <a:gdLst/>
            <a:ahLst/>
            <a:cxnLst/>
            <a:rect l="l" t="t" r="r" b="b"/>
            <a:pathLst>
              <a:path w="1064217" h="1064217">
                <a:moveTo>
                  <a:pt x="0" y="0"/>
                </a:moveTo>
                <a:lnTo>
                  <a:pt x="1064217" y="0"/>
                </a:lnTo>
                <a:lnTo>
                  <a:pt x="1064217" y="1064217"/>
                </a:lnTo>
                <a:lnTo>
                  <a:pt x="0" y="106421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7" name="Freeform 7"/>
          <p:cNvSpPr/>
          <p:nvPr/>
        </p:nvSpPr>
        <p:spPr>
          <a:xfrm>
            <a:off x="10019297" y="6461688"/>
            <a:ext cx="1064217" cy="1064217"/>
          </a:xfrm>
          <a:custGeom>
            <a:avLst/>
            <a:gdLst/>
            <a:ahLst/>
            <a:cxnLst/>
            <a:rect l="l" t="t" r="r" b="b"/>
            <a:pathLst>
              <a:path w="1064217" h="1064217">
                <a:moveTo>
                  <a:pt x="0" y="0"/>
                </a:moveTo>
                <a:lnTo>
                  <a:pt x="1064217" y="0"/>
                </a:lnTo>
                <a:lnTo>
                  <a:pt x="1064217" y="1064218"/>
                </a:lnTo>
                <a:lnTo>
                  <a:pt x="0" y="10642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028700" y="3069745"/>
            <a:ext cx="7324149" cy="251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125"/>
              </a:lnSpc>
            </a:pPr>
            <a:r>
              <a:rPr lang="en-US" sz="675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Hypothetical customers​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05100" y="2802938"/>
            <a:ext cx="5854200" cy="613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87"/>
              </a:lnSpc>
            </a:pPr>
            <a:r>
              <a:rPr lang="en-US" sz="1913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Corporate brand monitoring(Companies that produce actual products, food, supplies, cars...)​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05100" y="4586282"/>
            <a:ext cx="5854200" cy="613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87"/>
              </a:lnSpc>
            </a:pPr>
            <a:r>
              <a:rPr lang="en-US" sz="1913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News and public opinion analysis(Newspapers, News Media，Advertising...)​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405100" y="6813163"/>
            <a:ext cx="5854200" cy="351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94"/>
              </a:lnSpc>
            </a:pPr>
            <a:r>
              <a:rPr lang="en-US" sz="2303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Financial Markets​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Organic Line Element"/>
          <p:cNvSpPr/>
          <p:nvPr/>
        </p:nvSpPr>
        <p:spPr>
          <a:xfrm>
            <a:off x="15217192" y="-747648"/>
            <a:ext cx="6626483" cy="5715000"/>
          </a:xfrm>
          <a:custGeom>
            <a:avLst/>
            <a:gdLst/>
            <a:ahLst/>
            <a:cxnLst/>
            <a:rect l="l" t="t" r="r" b="b"/>
            <a:pathLst>
              <a:path w="6626483" h="5715000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" name="Freeform 3" descr="Curve Line"/>
          <p:cNvSpPr/>
          <p:nvPr/>
        </p:nvSpPr>
        <p:spPr>
          <a:xfrm rot="-5569636">
            <a:off x="779619" y="-2269556"/>
            <a:ext cx="4096053" cy="7060062"/>
          </a:xfrm>
          <a:custGeom>
            <a:avLst/>
            <a:gdLst/>
            <a:ahLst/>
            <a:cxnLst/>
            <a:rect l="l" t="t" r="r" b="b"/>
            <a:pathLst>
              <a:path w="4096053" h="7060062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4" name="Freeform 4" descr="Organic Line Element"/>
          <p:cNvSpPr/>
          <p:nvPr/>
        </p:nvSpPr>
        <p:spPr>
          <a:xfrm rot="-3693471">
            <a:off x="-2175587" y="8152424"/>
            <a:ext cx="5210769" cy="6721137"/>
          </a:xfrm>
          <a:custGeom>
            <a:avLst/>
            <a:gdLst/>
            <a:ahLst/>
            <a:cxnLst/>
            <a:rect l="l" t="t" r="r" b="b"/>
            <a:pathLst>
              <a:path w="5210769" h="6721137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0" y="0"/>
            <a:ext cx="5883264" cy="10287000"/>
            <a:chOff x="0" y="0"/>
            <a:chExt cx="812800" cy="142119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421196"/>
            </a:xfrm>
            <a:custGeom>
              <a:avLst/>
              <a:gdLst/>
              <a:ahLst/>
              <a:cxnLst/>
              <a:rect l="l" t="t" r="r" b="b"/>
              <a:pathLst>
                <a:path w="812800" h="1421196">
                  <a:moveTo>
                    <a:pt x="0" y="0"/>
                  </a:moveTo>
                  <a:lnTo>
                    <a:pt x="812800" y="0"/>
                  </a:lnTo>
                  <a:lnTo>
                    <a:pt x="812800" y="1421196"/>
                  </a:lnTo>
                  <a:lnTo>
                    <a:pt x="0" y="1421196"/>
                  </a:lnTo>
                  <a:close/>
                </a:path>
              </a:pathLst>
            </a:custGeom>
            <a:blipFill>
              <a:blip r:embed="rId8"/>
              <a:stretch>
                <a:fillRect l="-120987" r="-120987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454399" y="840242"/>
            <a:ext cx="9466505" cy="2224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25"/>
              </a:lnSpc>
            </a:pPr>
            <a:r>
              <a:rPr lang="en-US" sz="7200" dirty="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Hypothetical customers​(example)</a:t>
            </a:r>
          </a:p>
        </p:txBody>
      </p:sp>
      <p:sp>
        <p:nvSpPr>
          <p:cNvPr id="8" name="AutoShape 8"/>
          <p:cNvSpPr/>
          <p:nvPr/>
        </p:nvSpPr>
        <p:spPr>
          <a:xfrm>
            <a:off x="6053469" y="3480128"/>
            <a:ext cx="9526421" cy="0"/>
          </a:xfrm>
          <a:prstGeom prst="line">
            <a:avLst/>
          </a:prstGeom>
          <a:ln w="38100" cap="flat">
            <a:solidFill>
              <a:srgbClr val="EAEC9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15" name="图片 14" descr="图示&#10;&#10;描述已自动生成">
            <a:extLst>
              <a:ext uri="{FF2B5EF4-FFF2-40B4-BE49-F238E27FC236}">
                <a16:creationId xmlns:a16="http://schemas.microsoft.com/office/drawing/2014/main" id="{ABD2EFD5-8DDA-E8A6-51C7-A394250B50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469" y="4240572"/>
            <a:ext cx="12114610" cy="52061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Curve Line"/>
          <p:cNvSpPr/>
          <p:nvPr/>
        </p:nvSpPr>
        <p:spPr>
          <a:xfrm rot="-5569636">
            <a:off x="779619" y="-2269556"/>
            <a:ext cx="4096053" cy="7060062"/>
          </a:xfrm>
          <a:custGeom>
            <a:avLst/>
            <a:gdLst/>
            <a:ahLst/>
            <a:cxnLst/>
            <a:rect l="l" t="t" r="r" b="b"/>
            <a:pathLst>
              <a:path w="4096053" h="7060062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" name="Freeform 3" descr="Organic Line Element"/>
          <p:cNvSpPr/>
          <p:nvPr/>
        </p:nvSpPr>
        <p:spPr>
          <a:xfrm rot="-1266137">
            <a:off x="-1840892" y="6073880"/>
            <a:ext cx="5210769" cy="6721137"/>
          </a:xfrm>
          <a:custGeom>
            <a:avLst/>
            <a:gdLst/>
            <a:ahLst/>
            <a:cxnLst/>
            <a:rect l="l" t="t" r="r" b="b"/>
            <a:pathLst>
              <a:path w="5210769" h="6721137">
                <a:moveTo>
                  <a:pt x="0" y="0"/>
                </a:moveTo>
                <a:lnTo>
                  <a:pt x="5210768" y="0"/>
                </a:lnTo>
                <a:lnTo>
                  <a:pt x="5210768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4" name="Freeform 4" descr="Organic Line Element"/>
          <p:cNvSpPr/>
          <p:nvPr/>
        </p:nvSpPr>
        <p:spPr>
          <a:xfrm>
            <a:off x="16120737" y="-2086525"/>
            <a:ext cx="6626483" cy="5715000"/>
          </a:xfrm>
          <a:custGeom>
            <a:avLst/>
            <a:gdLst/>
            <a:ahLst/>
            <a:cxnLst/>
            <a:rect l="l" t="t" r="r" b="b"/>
            <a:pathLst>
              <a:path w="6626483" h="5715000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5" name="Freeform 5"/>
          <p:cNvSpPr/>
          <p:nvPr/>
        </p:nvSpPr>
        <p:spPr>
          <a:xfrm>
            <a:off x="2592094" y="3238500"/>
            <a:ext cx="13103812" cy="6534150"/>
          </a:xfrm>
          <a:custGeom>
            <a:avLst/>
            <a:gdLst/>
            <a:ahLst/>
            <a:cxnLst/>
            <a:rect l="l" t="t" r="r" b="b"/>
            <a:pathLst>
              <a:path w="13103812" h="6534150">
                <a:moveTo>
                  <a:pt x="0" y="0"/>
                </a:moveTo>
                <a:lnTo>
                  <a:pt x="13103812" y="0"/>
                </a:lnTo>
                <a:lnTo>
                  <a:pt x="13103812" y="6534150"/>
                </a:lnTo>
                <a:lnTo>
                  <a:pt x="0" y="65341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6" name="TextBox 6"/>
          <p:cNvSpPr txBox="1"/>
          <p:nvPr/>
        </p:nvSpPr>
        <p:spPr>
          <a:xfrm>
            <a:off x="2526428" y="933450"/>
            <a:ext cx="12625545" cy="146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00"/>
              </a:lnSpc>
            </a:pPr>
            <a:r>
              <a:rPr lang="en-US" sz="9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Methodology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Curve Line"/>
          <p:cNvSpPr/>
          <p:nvPr/>
        </p:nvSpPr>
        <p:spPr>
          <a:xfrm rot="-5569636">
            <a:off x="779619" y="-2269556"/>
            <a:ext cx="4096053" cy="7060062"/>
          </a:xfrm>
          <a:custGeom>
            <a:avLst/>
            <a:gdLst/>
            <a:ahLst/>
            <a:cxnLst/>
            <a:rect l="l" t="t" r="r" b="b"/>
            <a:pathLst>
              <a:path w="4096053" h="7060062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0638405" y="1729408"/>
            <a:ext cx="6059285" cy="1601650"/>
            <a:chOff x="0" y="0"/>
            <a:chExt cx="8079046" cy="2135534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8079046" cy="1139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720"/>
                </a:lnSpc>
                <a:spcBef>
                  <a:spcPct val="0"/>
                </a:spcBef>
              </a:pPr>
              <a:r>
                <a:rPr lang="en-US" sz="5600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Data sources​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497359"/>
              <a:ext cx="8079046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0000"/>
                  </a:solidFill>
                  <a:latin typeface="Libre Baskerville Bold"/>
                  <a:ea typeface="Libre Baskerville Bold"/>
                  <a:cs typeface="Libre Baskerville Bold"/>
                  <a:sym typeface="Libre Baskerville Bold"/>
                </a:rPr>
                <a:t>Data Sources​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638405" y="3955821"/>
            <a:ext cx="6059285" cy="4720266"/>
            <a:chOff x="0" y="-19050"/>
            <a:chExt cx="8079046" cy="6293687"/>
          </a:xfrm>
        </p:grpSpPr>
        <p:sp>
          <p:nvSpPr>
            <p:cNvPr id="7" name="TextBox 7"/>
            <p:cNvSpPr txBox="1"/>
            <p:nvPr/>
          </p:nvSpPr>
          <p:spPr>
            <a:xfrm>
              <a:off x="0" y="979428"/>
              <a:ext cx="8079046" cy="52952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54000" lvl="1" indent="-177000" algn="l">
                <a:lnSpc>
                  <a:spcPts val="262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Twitter API / Reddit API: Collect real-time text, timestamps, user info, and geolocation (if available).​</a:t>
              </a:r>
            </a:p>
            <a:p>
              <a:pPr marL="354000" lvl="1" indent="-177000" algn="l">
                <a:lnSpc>
                  <a:spcPts val="262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Kafka Streaming: Ingest data into Kafka topics; Spark Streaming (or equivalent) consumes data in real time.​</a:t>
              </a:r>
            </a:p>
            <a:p>
              <a:pPr marL="354000" lvl="1" indent="-177000" algn="l">
                <a:lnSpc>
                  <a:spcPts val="262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Ingestion Rate: ~3 new tweets/comments per second</a:t>
              </a:r>
            </a:p>
            <a:p>
              <a:pPr marL="354000" lvl="1" indent="-177000" algn="l">
                <a:lnSpc>
                  <a:spcPts val="262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We have insight into the fact that the APIs of those social apps have access</a:t>
              </a:r>
              <a:r>
                <a:rPr lang="zh-CN" altLang="en-US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 </a:t>
              </a:r>
              <a:r>
                <a:rPr lang="en-US" altLang="zh-CN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#</a:t>
              </a:r>
              <a:r>
                <a:rPr lang="en-US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 restrictions</a:t>
              </a:r>
              <a:r>
                <a:rPr lang="zh-CN" altLang="en-US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 </a:t>
              </a:r>
              <a:r>
                <a:rPr lang="en-US" altLang="zh-CN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per day</a:t>
              </a:r>
              <a:r>
                <a:rPr lang="en-US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, so we will use multiple accounts to distribute on actors.</a:t>
              </a:r>
            </a:p>
            <a:p>
              <a:pPr marL="354000" lvl="1" indent="-177000" algn="l">
                <a:lnSpc>
                  <a:spcPts val="2623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9" u="none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Scalability: Designed to handle tens of millions of records through distributed architectures (Spark, PostgreSQL/Elasticsearch).​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079046" cy="4991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</a:pPr>
              <a:r>
                <a:rPr lang="en-US" sz="2400" b="1">
                  <a:solidFill>
                    <a:srgbClr val="000000"/>
                  </a:solidFill>
                  <a:latin typeface="Libre Baskerville Bold"/>
                  <a:ea typeface="Libre Baskerville Bold"/>
                  <a:cs typeface="Libre Baskerville Bold"/>
                  <a:sym typeface="Libre Baskerville Bold"/>
                </a:rPr>
                <a:t>Data Volume &amp; Scalability​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1202546" y="514350"/>
            <a:ext cx="7253259" cy="9258300"/>
          </a:xfrm>
          <a:custGeom>
            <a:avLst/>
            <a:gdLst/>
            <a:ahLst/>
            <a:cxnLst/>
            <a:rect l="l" t="t" r="r" b="b"/>
            <a:pathLst>
              <a:path w="7253259" h="9258300">
                <a:moveTo>
                  <a:pt x="0" y="0"/>
                </a:moveTo>
                <a:lnTo>
                  <a:pt x="7253258" y="0"/>
                </a:lnTo>
                <a:lnTo>
                  <a:pt x="7253258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Curve Line"/>
          <p:cNvSpPr/>
          <p:nvPr/>
        </p:nvSpPr>
        <p:spPr>
          <a:xfrm rot="-5569636">
            <a:off x="779619" y="-2269556"/>
            <a:ext cx="4096053" cy="7060062"/>
          </a:xfrm>
          <a:custGeom>
            <a:avLst/>
            <a:gdLst/>
            <a:ahLst/>
            <a:cxnLst/>
            <a:rect l="l" t="t" r="r" b="b"/>
            <a:pathLst>
              <a:path w="4096053" h="7060062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12173222" y="4272890"/>
            <a:ext cx="5972845" cy="2734555"/>
          </a:xfrm>
          <a:custGeom>
            <a:avLst/>
            <a:gdLst/>
            <a:ahLst/>
            <a:cxnLst/>
            <a:rect l="l" t="t" r="r" b="b"/>
            <a:pathLst>
              <a:path w="5972845" h="2734555">
                <a:moveTo>
                  <a:pt x="0" y="0"/>
                </a:moveTo>
                <a:lnTo>
                  <a:pt x="5972844" y="0"/>
                </a:lnTo>
                <a:lnTo>
                  <a:pt x="5972844" y="2734555"/>
                </a:lnTo>
                <a:lnTo>
                  <a:pt x="0" y="27345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4" name="AutoShape 4"/>
          <p:cNvSpPr/>
          <p:nvPr/>
        </p:nvSpPr>
        <p:spPr>
          <a:xfrm>
            <a:off x="1307687" y="1403908"/>
            <a:ext cx="15789202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1307687" y="1956714"/>
            <a:ext cx="8915833" cy="7229156"/>
            <a:chOff x="0" y="0"/>
            <a:chExt cx="11887777" cy="9638874"/>
          </a:xfrm>
        </p:grpSpPr>
        <p:sp>
          <p:nvSpPr>
            <p:cNvPr id="6" name="TextBox 6"/>
            <p:cNvSpPr txBox="1"/>
            <p:nvPr/>
          </p:nvSpPr>
          <p:spPr>
            <a:xfrm>
              <a:off x="0" y="95250"/>
              <a:ext cx="11887777" cy="22940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070"/>
                </a:lnSpc>
              </a:pPr>
              <a:r>
                <a:rPr lang="en-US" sz="11775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About Scala​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759644"/>
              <a:ext cx="11887777" cy="68792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026"/>
                </a:lnSpc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✔ Real-Time Data Streaming​</a:t>
              </a:r>
            </a:p>
            <a:p>
              <a:pPr marL="0" lvl="0" indent="0" algn="l">
                <a:lnSpc>
                  <a:spcPts val="2026"/>
                </a:lnSpc>
              </a:pPr>
              <a:endParaRPr lang="en-US" sz="155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36525" lvl="1" indent="-168263" algn="l">
                <a:lnSpc>
                  <a:spcPts val="2026"/>
                </a:lnSpc>
                <a:buFont typeface="Arial"/>
                <a:buChar char="•"/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Implement Kafka producers/consumers for continuous data ingestion.​</a:t>
              </a:r>
            </a:p>
            <a:p>
              <a:pPr marL="336525" lvl="1" indent="-168263" algn="l">
                <a:lnSpc>
                  <a:spcPts val="2026"/>
                </a:lnSpc>
                <a:buFont typeface="Arial"/>
                <a:buChar char="•"/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Process Twitter/Reddit API streams efficiently.​</a:t>
              </a:r>
            </a:p>
            <a:p>
              <a:pPr marL="0" lvl="0" indent="0" algn="l">
                <a:lnSpc>
                  <a:spcPts val="2026"/>
                </a:lnSpc>
              </a:pPr>
              <a:endParaRPr lang="en-US" sz="155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lvl="0" indent="0" algn="l">
                <a:lnSpc>
                  <a:spcPts val="2026"/>
                </a:lnSpc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✔ Big Data Processing (Apache Spark)​</a:t>
              </a:r>
            </a:p>
            <a:p>
              <a:pPr marL="0" lvl="0" indent="0" algn="l">
                <a:lnSpc>
                  <a:spcPts val="2026"/>
                </a:lnSpc>
              </a:pPr>
              <a:endParaRPr lang="en-US" sz="155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36525" lvl="1" indent="-168263" algn="l">
                <a:lnSpc>
                  <a:spcPts val="2026"/>
                </a:lnSpc>
                <a:buFont typeface="Arial"/>
                <a:buChar char="•"/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Use Spark Streaming to process large-scale social media data in real-time.​</a:t>
              </a:r>
            </a:p>
            <a:p>
              <a:pPr marL="336525" lvl="1" indent="-168263" algn="l">
                <a:lnSpc>
                  <a:spcPts val="2026"/>
                </a:lnSpc>
                <a:buFont typeface="Arial"/>
                <a:buChar char="•"/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Perform parallel computing for sentiment analysis.​</a:t>
              </a:r>
            </a:p>
            <a:p>
              <a:pPr marL="0" lvl="0" indent="0" algn="l">
                <a:lnSpc>
                  <a:spcPts val="2026"/>
                </a:lnSpc>
              </a:pPr>
              <a:endParaRPr lang="en-US" sz="155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lvl="0" indent="0" algn="l">
                <a:lnSpc>
                  <a:spcPts val="2026"/>
                </a:lnSpc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✔ Natural Language Processing (NLP)​</a:t>
              </a:r>
            </a:p>
            <a:p>
              <a:pPr marL="0" lvl="0" indent="0" algn="l">
                <a:lnSpc>
                  <a:spcPts val="2026"/>
                </a:lnSpc>
              </a:pPr>
              <a:endParaRPr lang="en-US" sz="155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36525" lvl="1" indent="-168263" algn="l">
                <a:lnSpc>
                  <a:spcPts val="2026"/>
                </a:lnSpc>
                <a:buFont typeface="Arial"/>
                <a:buChar char="•"/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Integrate Spark NLP or Hugging Face Transformers to classify sentiment (positive, neutral, negative).​</a:t>
              </a:r>
            </a:p>
            <a:p>
              <a:pPr marL="336525" lvl="1" indent="-168263" algn="l">
                <a:lnSpc>
                  <a:spcPts val="2026"/>
                </a:lnSpc>
                <a:buFont typeface="Arial"/>
                <a:buChar char="•"/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Optimize model inference speed for real-time insights.​</a:t>
              </a:r>
            </a:p>
            <a:p>
              <a:pPr marL="0" lvl="0" indent="0" algn="l">
                <a:lnSpc>
                  <a:spcPts val="2026"/>
                </a:lnSpc>
              </a:pPr>
              <a:endParaRPr lang="en-US" sz="155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lvl="0" indent="0" algn="l">
                <a:lnSpc>
                  <a:spcPts val="2026"/>
                </a:lnSpc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✔ Concurrent Processing (Akka Actors)​</a:t>
              </a:r>
            </a:p>
            <a:p>
              <a:pPr marL="0" lvl="0" indent="0" algn="l">
                <a:lnSpc>
                  <a:spcPts val="2026"/>
                </a:lnSpc>
              </a:pPr>
              <a:endParaRPr lang="en-US" sz="155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36525" lvl="1" indent="-168263" algn="l">
                <a:lnSpc>
                  <a:spcPts val="2026"/>
                </a:lnSpc>
                <a:buFont typeface="Arial"/>
                <a:buChar char="•"/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Enable parallel execution of sentiment analysis requests.​</a:t>
              </a:r>
            </a:p>
            <a:p>
              <a:pPr marL="336525" lvl="1" indent="-168263" algn="l">
                <a:lnSpc>
                  <a:spcPts val="2026"/>
                </a:lnSpc>
                <a:buFont typeface="Arial"/>
                <a:buChar char="•"/>
              </a:pPr>
              <a:r>
                <a:rPr lang="en-US" sz="1558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Ensure system scalability and fault tolerance.​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58863" y="0"/>
            <a:ext cx="19299906" cy="11003946"/>
          </a:xfrm>
          <a:custGeom>
            <a:avLst/>
            <a:gdLst/>
            <a:ahLst/>
            <a:cxnLst/>
            <a:rect l="l" t="t" r="r" b="b"/>
            <a:pathLst>
              <a:path w="19299906" h="11003946">
                <a:moveTo>
                  <a:pt x="0" y="0"/>
                </a:moveTo>
                <a:lnTo>
                  <a:pt x="19299905" y="0"/>
                </a:lnTo>
                <a:lnTo>
                  <a:pt x="19299905" y="11003946"/>
                </a:lnTo>
                <a:lnTo>
                  <a:pt x="0" y="110039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7" r="-937" b="-508"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Curve Line"/>
          <p:cNvSpPr/>
          <p:nvPr/>
        </p:nvSpPr>
        <p:spPr>
          <a:xfrm rot="-5569636">
            <a:off x="779619" y="-2269556"/>
            <a:ext cx="4096053" cy="7060062"/>
          </a:xfrm>
          <a:custGeom>
            <a:avLst/>
            <a:gdLst/>
            <a:ahLst/>
            <a:cxnLst/>
            <a:rect l="l" t="t" r="r" b="b"/>
            <a:pathLst>
              <a:path w="4096053" h="7060062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3396193" y="2022125"/>
            <a:ext cx="12741423" cy="7412178"/>
            <a:chOff x="0" y="171450"/>
            <a:chExt cx="16988563" cy="9882903"/>
          </a:xfrm>
        </p:grpSpPr>
        <p:sp>
          <p:nvSpPr>
            <p:cNvPr id="4" name="TextBox 4"/>
            <p:cNvSpPr txBox="1"/>
            <p:nvPr/>
          </p:nvSpPr>
          <p:spPr>
            <a:xfrm>
              <a:off x="0" y="2760647"/>
              <a:ext cx="16988563" cy="7293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04524" lvl="1" indent="-302262" algn="l">
                <a:lnSpc>
                  <a:spcPts val="392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800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The system can run​</a:t>
              </a:r>
              <a:r>
                <a:rPr lang="zh-CN" altLang="en-US" sz="2800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 </a:t>
              </a:r>
              <a:r>
                <a:rPr lang="en-US" altLang="zh-CN" sz="2800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at least 1 day without break</a:t>
              </a:r>
              <a:endParaRPr lang="en-US" sz="2800" dirty="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  <a:p>
              <a:pPr marL="604524" lvl="1" indent="-302262" algn="l">
                <a:lnSpc>
                  <a:spcPts val="392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800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At least ≥ 3 tweets/Reddit comments can be collected per second (to ensure the real-time data flow)​</a:t>
              </a:r>
            </a:p>
            <a:p>
              <a:pPr marL="604524" lvl="1" indent="-302262" algn="l">
                <a:lnSpc>
                  <a:spcPts val="392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800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Support 90% asynchronous API requests without blocking the main thread​</a:t>
              </a:r>
            </a:p>
            <a:p>
              <a:pPr marL="604524" lvl="1" indent="-302262" algn="l">
                <a:lnSpc>
                  <a:spcPts val="392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800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Data deduplication rate ≥ 85% (the same content is not stored repeatedly)​</a:t>
              </a:r>
            </a:p>
            <a:p>
              <a:pPr marL="604524" lvl="1" indent="-302262" algn="l">
                <a:lnSpc>
                  <a:spcPts val="392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800" dirty="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It can display the visualization interface, numbers, line chart, word cloud mentioned in the above Hypothetical customers​(example) normally. . . .</a:t>
              </a:r>
            </a:p>
            <a:p>
              <a:pPr marL="604524" lvl="1" indent="-302262" algn="l">
                <a:lnSpc>
                  <a:spcPts val="3920"/>
                </a:lnSpc>
                <a:spcBef>
                  <a:spcPct val="0"/>
                </a:spcBef>
                <a:buFont typeface="Arial"/>
                <a:buChar char="•"/>
              </a:pPr>
              <a:endParaRPr lang="en-US" sz="2800" dirty="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71450"/>
              <a:ext cx="16988563" cy="17504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499"/>
                </a:lnSpc>
              </a:pPr>
              <a:r>
                <a:rPr lang="en-US" sz="9499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Acceptance criteria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266626" y="3777249"/>
            <a:ext cx="1367991" cy="2732501"/>
          </a:xfrm>
          <a:custGeom>
            <a:avLst/>
            <a:gdLst/>
            <a:ahLst/>
            <a:cxnLst/>
            <a:rect l="l" t="t" r="r" b="b"/>
            <a:pathLst>
              <a:path w="1367991" h="2732501">
                <a:moveTo>
                  <a:pt x="0" y="0"/>
                </a:moveTo>
                <a:lnTo>
                  <a:pt x="1367991" y="0"/>
                </a:lnTo>
                <a:lnTo>
                  <a:pt x="1367991" y="2732502"/>
                </a:lnTo>
                <a:lnTo>
                  <a:pt x="0" y="27325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569636">
            <a:off x="779619" y="-2269556"/>
            <a:ext cx="4096053" cy="7060062"/>
          </a:xfrm>
          <a:custGeom>
            <a:avLst/>
            <a:gdLst/>
            <a:ahLst/>
            <a:cxnLst/>
            <a:rect l="l" t="t" r="r" b="b"/>
            <a:pathLst>
              <a:path w="4096053" h="7060062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10620897" y="1260475"/>
            <a:ext cx="7611168" cy="8539880"/>
          </a:xfrm>
          <a:custGeom>
            <a:avLst/>
            <a:gdLst/>
            <a:ahLst/>
            <a:cxnLst/>
            <a:rect l="l" t="t" r="r" b="b"/>
            <a:pathLst>
              <a:path w="7611168" h="8539880">
                <a:moveTo>
                  <a:pt x="0" y="0"/>
                </a:moveTo>
                <a:lnTo>
                  <a:pt x="7611167" y="0"/>
                </a:lnTo>
                <a:lnTo>
                  <a:pt x="7611167" y="8539879"/>
                </a:lnTo>
                <a:lnTo>
                  <a:pt x="0" y="8539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4" name="TextBox 4"/>
          <p:cNvSpPr txBox="1"/>
          <p:nvPr/>
        </p:nvSpPr>
        <p:spPr>
          <a:xfrm>
            <a:off x="862821" y="3143250"/>
            <a:ext cx="9458687" cy="6496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★ Real-Time Data Streaming &amp; Processing → Continuous ingestion and transformation of social media data.​</a:t>
            </a:r>
          </a:p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★ Sentiment Analysis &amp; Keyword Insights → Detect emotion shifts, trending words, and geographic sentiment distribution.​</a:t>
            </a:r>
          </a:p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★ Data Storage &amp; Visualization → Store insights in PostgreSQL/Elasticsearch, visualize trends in Grafana/Kibana.​</a:t>
            </a:r>
          </a:p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★ Scalable &amp; Extensible System → Capable of handling millions of records, adaptable for different industries.​</a:t>
            </a:r>
          </a:p>
          <a:p>
            <a:pPr algn="l">
              <a:lnSpc>
                <a:spcPts val="3000"/>
              </a:lnSpc>
            </a:pPr>
            <a:endParaRPr lang="en-US" sz="3000">
              <a:solidFill>
                <a:srgbClr val="0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647700" lvl="1" indent="-323850" algn="l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Deliver a fully functional, high-performance sentiment analysis platform that meets all acceptance criteria and provides real-time insights for businesses and analysts. ​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30131" y="734259"/>
            <a:ext cx="11696350" cy="1214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Goals of the project​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474</Words>
  <Application>Microsoft Macintosh PowerPoint</Application>
  <PresentationFormat>自定义</PresentationFormat>
  <Paragraphs>54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Arial</vt:lpstr>
      <vt:lpstr>Libre Baskerville Bold</vt:lpstr>
      <vt:lpstr>Calibri</vt:lpstr>
      <vt:lpstr>Yeseva One</vt:lpstr>
      <vt:lpstr>Libre Baskerville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CSYE7200 Project​ Real-Time Social Media Keywords Sentiment Analysis System​</dc:title>
  <cp:lastModifiedBy>Zijie Zhou</cp:lastModifiedBy>
  <cp:revision>3</cp:revision>
  <dcterms:created xsi:type="dcterms:W3CDTF">2006-08-16T00:00:00Z</dcterms:created>
  <dcterms:modified xsi:type="dcterms:W3CDTF">2025-03-25T05:12:41Z</dcterms:modified>
  <dc:identifier>DAGiBKJ4l14</dc:identifier>
</cp:coreProperties>
</file>

<file path=docProps/thumbnail.jpeg>
</file>